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70" r:id="rId3"/>
    <p:sldId id="273" r:id="rId4"/>
    <p:sldId id="271" r:id="rId5"/>
    <p:sldId id="278" r:id="rId6"/>
    <p:sldId id="279" r:id="rId7"/>
    <p:sldId id="274" r:id="rId8"/>
    <p:sldId id="275" r:id="rId9"/>
    <p:sldId id="280" r:id="rId10"/>
    <p:sldId id="276" r:id="rId11"/>
    <p:sldId id="277" r:id="rId12"/>
    <p:sldId id="266" r:id="rId13"/>
  </p:sldIdLst>
  <p:sldSz cx="9144000" cy="5143500" type="screen16x9"/>
  <p:notesSz cx="6742113" cy="987266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dia's" id="{3BD33D61-6E8E-AF40-81D3-25B739BA9F4A}">
          <p14:sldIdLst>
            <p14:sldId id="257"/>
          </p14:sldIdLst>
        </p14:section>
        <p14:section name="Inhoud/presentatie" id="{440DEACB-56E4-0C4F-A110-A83A5B4D3A14}">
          <p14:sldIdLst>
            <p14:sldId id="270"/>
            <p14:sldId id="273"/>
            <p14:sldId id="271"/>
            <p14:sldId id="278"/>
            <p14:sldId id="279"/>
            <p14:sldId id="274"/>
            <p14:sldId id="275"/>
            <p14:sldId id="280"/>
            <p14:sldId id="276"/>
            <p14:sldId id="277"/>
          </p14:sldIdLst>
        </p14:section>
        <p14:section name="Sluitdia" id="{548199E7-7011-D14A-BFC8-1AD5F3FA63DB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59"/>
  </p:normalViewPr>
  <p:slideViewPr>
    <p:cSldViewPr snapToGrid="0" snapToObjects="1">
      <p:cViewPr varScale="1">
        <p:scale>
          <a:sx n="151" d="100"/>
          <a:sy n="151" d="100"/>
        </p:scale>
        <p:origin x="156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AD9A1-FDC8-463C-B498-70C361B768CA}" type="datetimeFigureOut">
              <a:rPr lang="nl-NL" smtClean="0"/>
              <a:t>7-5-2019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FA080-5E21-4429-B841-10879C143F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60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Foto’s van dit jaar allemaal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F21F8-35FE-4776-996E-57FF57B0031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73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" y="1112401"/>
            <a:ext cx="9127018" cy="40311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/>
          <a:srcRect l="2627" t="26099" r="2139"/>
          <a:stretch/>
        </p:blipFill>
        <p:spPr>
          <a:xfrm>
            <a:off x="5305250" y="0"/>
            <a:ext cx="3574082" cy="292701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18800" y="324000"/>
            <a:ext cx="3351600" cy="253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937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1" y="1113657"/>
            <a:ext cx="9144001" cy="4029843"/>
          </a:xfrm>
          <a:prstGeom prst="rect">
            <a:avLst/>
          </a:prstGeom>
          <a:solidFill>
            <a:srgbClr val="289BCC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644" y="190773"/>
            <a:ext cx="1446545" cy="7854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800" y="1486800"/>
            <a:ext cx="7290000" cy="6912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400" cap="all" baseline="0">
                <a:solidFill>
                  <a:srgbClr val="5F5F5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00800" y="2134800"/>
            <a:ext cx="7887600" cy="2656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4400" indent="-284400" defTabSz="914400">
              <a:lnSpc>
                <a:spcPts val="1850"/>
              </a:lnSpc>
              <a:spcBef>
                <a:spcPts val="1000"/>
              </a:spcBef>
              <a:defRPr sz="1600" baseline="0">
                <a:solidFill>
                  <a:srgbClr val="5F5F5F"/>
                </a:solidFill>
              </a:defRPr>
            </a:lvl1pPr>
            <a:lvl2pPr marL="284400" indent="-284400" defTabSz="914400">
              <a:lnSpc>
                <a:spcPts val="1850"/>
              </a:lnSpc>
              <a:spcBef>
                <a:spcPts val="1000"/>
              </a:spcBef>
              <a:defRPr sz="1600" baseline="0">
                <a:solidFill>
                  <a:srgbClr val="5F5F5F"/>
                </a:solidFill>
              </a:defRPr>
            </a:lvl2pPr>
            <a:lvl3pPr marL="284400" indent="-284400" defTabSz="914400">
              <a:lnSpc>
                <a:spcPts val="1850"/>
              </a:lnSpc>
              <a:spcBef>
                <a:spcPts val="1000"/>
              </a:spcBef>
              <a:defRPr sz="1600" baseline="0">
                <a:solidFill>
                  <a:srgbClr val="5F5F5F"/>
                </a:solidFill>
              </a:defRPr>
            </a:lvl3pPr>
            <a:lvl4pPr marL="284400" indent="-284400" defTabSz="914400">
              <a:lnSpc>
                <a:spcPts val="1850"/>
              </a:lnSpc>
              <a:spcBef>
                <a:spcPts val="1000"/>
              </a:spcBef>
              <a:defRPr sz="1600" baseline="0">
                <a:solidFill>
                  <a:srgbClr val="5F5F5F"/>
                </a:solidFill>
              </a:defRPr>
            </a:lvl4pPr>
            <a:lvl5pPr marL="284400" indent="-284400" defTabSz="914400">
              <a:lnSpc>
                <a:spcPts val="1850"/>
              </a:lnSpc>
              <a:spcBef>
                <a:spcPts val="1000"/>
              </a:spcBef>
              <a:defRPr sz="1600" baseline="0">
                <a:solidFill>
                  <a:srgbClr val="5F5F5F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171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1" y="1113657"/>
            <a:ext cx="9144001" cy="4029843"/>
          </a:xfrm>
          <a:prstGeom prst="rect">
            <a:avLst/>
          </a:prstGeom>
          <a:solidFill>
            <a:srgbClr val="289BCC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sp>
        <p:nvSpPr>
          <p:cNvPr id="12" name="Tijdelijke aanduiding voor inhoud 11"/>
          <p:cNvSpPr>
            <a:spLocks noGrp="1"/>
          </p:cNvSpPr>
          <p:nvPr>
            <p:ph sz="quarter" idx="10"/>
          </p:nvPr>
        </p:nvSpPr>
        <p:spPr>
          <a:xfrm>
            <a:off x="1000800" y="2134800"/>
            <a:ext cx="7887600" cy="26568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>
                <a:solidFill>
                  <a:srgbClr val="5F5F5F"/>
                </a:solidFill>
              </a:defRPr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smtClean="0"/>
              <a:t>Klik om de modelstijlen te bewerken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ogo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sp>
        <p:nvSpPr>
          <p:cNvPr id="12" name="Tijdelijke aanduiding voor inhoud 11"/>
          <p:cNvSpPr>
            <a:spLocks noGrp="1"/>
          </p:cNvSpPr>
          <p:nvPr>
            <p:ph sz="quarter" idx="10"/>
          </p:nvPr>
        </p:nvSpPr>
        <p:spPr>
          <a:xfrm>
            <a:off x="1000800" y="2134800"/>
            <a:ext cx="7887600" cy="26568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>
                <a:solidFill>
                  <a:srgbClr val="5F5F5F"/>
                </a:solidFill>
              </a:defRPr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smtClean="0"/>
              <a:t>Klik om de modelstijlen te bewerken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eeg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11"/>
          <p:cNvSpPr>
            <a:spLocks noGrp="1"/>
          </p:cNvSpPr>
          <p:nvPr>
            <p:ph sz="quarter" idx="10"/>
          </p:nvPr>
        </p:nvSpPr>
        <p:spPr>
          <a:xfrm>
            <a:off x="1000800" y="2134800"/>
            <a:ext cx="7887600" cy="2656800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>
                <a:solidFill>
                  <a:srgbClr val="5F5F5F"/>
                </a:solidFill>
              </a:defRPr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smtClean="0"/>
              <a:t>Klik om de modelstijlen te bewerken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i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225"/>
            <a:ext cx="9144000" cy="4029456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0" y="0"/>
            <a:ext cx="9144000" cy="1106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5898" y="2883685"/>
            <a:ext cx="6310203" cy="250974"/>
          </a:xfrm>
          <a:prstGeom prst="rect">
            <a:avLst/>
          </a:prstGeom>
          <a:effectLst>
            <a:reflection stA="67000" endPos="88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296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82C793D-AF05-9744-9444-471EE91346D3}" type="datetimeFigureOut">
              <a:rPr lang="nl-NL" smtClean="0"/>
              <a:t>7-5-2019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765AC87-F288-C049-862D-BE43C2D07F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95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9" y="1108734"/>
            <a:ext cx="9144000" cy="403225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/>
          <a:srcRect l="2627" t="26099" r="2139"/>
          <a:stretch/>
        </p:blipFill>
        <p:spPr>
          <a:xfrm>
            <a:off x="5305250" y="0"/>
            <a:ext cx="3574082" cy="292701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18800" y="324000"/>
            <a:ext cx="3351600" cy="253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" y="1112403"/>
            <a:ext cx="9132841" cy="424930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/>
          <a:srcRect l="2627" t="26099" r="2139"/>
          <a:stretch/>
        </p:blipFill>
        <p:spPr>
          <a:xfrm>
            <a:off x="5305250" y="0"/>
            <a:ext cx="3574082" cy="292701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18800" y="324000"/>
            <a:ext cx="3351600" cy="253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10" y="1110812"/>
            <a:ext cx="9143295" cy="40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/>
          <a:srcRect l="2627" t="26099" r="2139"/>
          <a:stretch/>
        </p:blipFill>
        <p:spPr>
          <a:xfrm>
            <a:off x="5305250" y="0"/>
            <a:ext cx="3574082" cy="292701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18800" y="324000"/>
            <a:ext cx="3351600" cy="253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4" y="1112401"/>
            <a:ext cx="9146090" cy="40311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/>
          <a:srcRect l="2627" t="26099" r="2139"/>
          <a:stretch/>
        </p:blipFill>
        <p:spPr>
          <a:xfrm>
            <a:off x="5305250" y="0"/>
            <a:ext cx="3574082" cy="292701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18800" y="324000"/>
            <a:ext cx="3351600" cy="253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" y="1089983"/>
            <a:ext cx="9149006" cy="405351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/>
          <a:srcRect l="2627" t="26099" r="2139"/>
          <a:stretch/>
        </p:blipFill>
        <p:spPr>
          <a:xfrm>
            <a:off x="5305250" y="0"/>
            <a:ext cx="3574082" cy="292701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18800" y="324000"/>
            <a:ext cx="3351600" cy="253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" y="1112400"/>
            <a:ext cx="9137678" cy="402311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/>
          <a:srcRect l="2627" t="26099" r="2139"/>
          <a:stretch/>
        </p:blipFill>
        <p:spPr>
          <a:xfrm>
            <a:off x="5305250" y="0"/>
            <a:ext cx="3574082" cy="292701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18800" y="324000"/>
            <a:ext cx="3351600" cy="253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" y="1112403"/>
            <a:ext cx="9133907" cy="403109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/>
          <a:srcRect l="2627" t="26099" r="2139"/>
          <a:stretch/>
        </p:blipFill>
        <p:spPr>
          <a:xfrm>
            <a:off x="5305250" y="0"/>
            <a:ext cx="3574082" cy="292701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18800" y="324000"/>
            <a:ext cx="3351600" cy="253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" y="1112406"/>
            <a:ext cx="9133898" cy="403109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3"/>
          <a:srcRect l="2627" t="26099" r="2139"/>
          <a:stretch/>
        </p:blipFill>
        <p:spPr>
          <a:xfrm>
            <a:off x="5305250" y="0"/>
            <a:ext cx="3574082" cy="292701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644" y="191334"/>
            <a:ext cx="1446545" cy="7854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18800" y="324000"/>
            <a:ext cx="3351600" cy="253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2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68" r:id="rId11"/>
    <p:sldLayoutId id="2147483670" r:id="rId12"/>
    <p:sldLayoutId id="2147483671" r:id="rId13"/>
    <p:sldLayoutId id="2147483669" r:id="rId14"/>
    <p:sldLayoutId id="2147483672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5343331" y="255037"/>
            <a:ext cx="3527069" cy="2599763"/>
          </a:xfrm>
        </p:spPr>
        <p:txBody>
          <a:bodyPr/>
          <a:lstStyle/>
          <a:p>
            <a:r>
              <a:rPr lang="nl-NL" dirty="0" smtClean="0"/>
              <a:t>Waterbeheer en klimaat op </a:t>
            </a:r>
            <a:r>
              <a:rPr lang="nl-NL" dirty="0" err="1" smtClean="0"/>
              <a:t>ameland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33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2629" y="410669"/>
            <a:ext cx="7290000" cy="691200"/>
          </a:xfrm>
        </p:spPr>
        <p:txBody>
          <a:bodyPr/>
          <a:lstStyle/>
          <a:p>
            <a:r>
              <a:rPr lang="nl-NL" dirty="0" smtClean="0"/>
              <a:t>Legger 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7" y="1101869"/>
            <a:ext cx="8136294" cy="4026985"/>
          </a:xfrm>
        </p:spPr>
      </p:pic>
    </p:spTree>
    <p:extLst>
      <p:ext uri="{BB962C8B-B14F-4D97-AF65-F5344CB8AC3E}">
        <p14:creationId xmlns:p14="http://schemas.microsoft.com/office/powerpoint/2010/main" val="4045639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45542" y="410669"/>
            <a:ext cx="7290000" cy="691200"/>
          </a:xfrm>
        </p:spPr>
        <p:txBody>
          <a:bodyPr/>
          <a:lstStyle/>
          <a:p>
            <a:r>
              <a:rPr lang="nl-NL" dirty="0" smtClean="0"/>
              <a:t>luchtfoto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5" y="1101869"/>
            <a:ext cx="8165885" cy="4041631"/>
          </a:xfrm>
        </p:spPr>
      </p:pic>
    </p:spTree>
    <p:extLst>
      <p:ext uri="{BB962C8B-B14F-4D97-AF65-F5344CB8AC3E}">
        <p14:creationId xmlns:p14="http://schemas.microsoft.com/office/powerpoint/2010/main" val="579640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98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4" y="963076"/>
            <a:ext cx="6781708" cy="3720757"/>
          </a:xfr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4294967295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96260F1-88B8-D94B-A8C6-540652F80B3D}" type="datetime1">
              <a:rPr lang="nl-NL" smtClean="0"/>
              <a:t>7-5-2019</a:t>
            </a:fld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2BABE6C-8752-0C4C-88DC-7733733CA13E}" type="slidenum">
              <a:rPr lang="nl-NL" smtClean="0"/>
              <a:pPr>
                <a:defRPr/>
              </a:pPr>
              <a:t>2</a:t>
            </a:fld>
            <a:endParaRPr lang="nl-NL" dirty="0"/>
          </a:p>
        </p:txBody>
      </p:sp>
      <p:sp>
        <p:nvSpPr>
          <p:cNvPr id="5" name="AutoShape 10" descr="Afbeeldingsresultaat voor zomer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AutoShape 2" descr="Afbeeldingsresultaat voor sombere zon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7" name="AutoShape 4" descr="Afbeeldingsresultaat voor sombere zon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17820" y="361147"/>
            <a:ext cx="6161080" cy="691200"/>
          </a:xfrm>
        </p:spPr>
        <p:txBody>
          <a:bodyPr/>
          <a:lstStyle/>
          <a:p>
            <a:r>
              <a:rPr lang="nl-NL" dirty="0" smtClean="0"/>
              <a:t>Wat is nu eigenlijk het probleem?</a:t>
            </a:r>
            <a:endParaRPr lang="nl-NL" dirty="0"/>
          </a:p>
        </p:txBody>
      </p:sp>
      <p:cxnSp>
        <p:nvCxnSpPr>
          <p:cNvPr id="17" name="Rechte verbindingslijn 16"/>
          <p:cNvCxnSpPr/>
          <p:nvPr/>
        </p:nvCxnSpPr>
        <p:spPr>
          <a:xfrm>
            <a:off x="986763" y="3361571"/>
            <a:ext cx="76046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>
            <a:off x="7571758" y="3578659"/>
            <a:ext cx="130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Kans op 11 stedentocht</a:t>
            </a:r>
            <a:endParaRPr lang="nl-NL" sz="1200" dirty="0"/>
          </a:p>
        </p:txBody>
      </p:sp>
      <p:sp>
        <p:nvSpPr>
          <p:cNvPr id="26" name="Tekstvak 25"/>
          <p:cNvSpPr txBox="1"/>
          <p:nvPr/>
        </p:nvSpPr>
        <p:spPr>
          <a:xfrm>
            <a:off x="7571758" y="2653192"/>
            <a:ext cx="130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Geen kans op 11 stedentocht</a:t>
            </a:r>
            <a:endParaRPr lang="nl-NL" sz="1200" dirty="0"/>
          </a:p>
        </p:txBody>
      </p:sp>
      <p:sp>
        <p:nvSpPr>
          <p:cNvPr id="19" name="AutoShape 2" descr="Afbeeldingsresultaat voor smiley paniek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0" name="AutoShape 4" descr="Afbeeldingsresultaat voor smiley paniek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41" y="953461"/>
            <a:ext cx="1653123" cy="148264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13" y="3813523"/>
            <a:ext cx="2262964" cy="131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919" y="58050"/>
            <a:ext cx="7290000" cy="691200"/>
          </a:xfrm>
        </p:spPr>
        <p:txBody>
          <a:bodyPr/>
          <a:lstStyle/>
          <a:p>
            <a:r>
              <a:rPr lang="nl-NL" dirty="0" err="1" smtClean="0"/>
              <a:t>KLimaatverandering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7302" y="1277549"/>
            <a:ext cx="3342600" cy="2656800"/>
          </a:xfrm>
        </p:spPr>
        <p:txBody>
          <a:bodyPr/>
          <a:lstStyle/>
          <a:p>
            <a:r>
              <a:rPr lang="nl-NL" dirty="0" smtClean="0"/>
              <a:t>Klimaatstresstest 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25" y="2218168"/>
            <a:ext cx="1864518" cy="138643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037" y="655944"/>
            <a:ext cx="1474795" cy="138435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919" y="-1"/>
            <a:ext cx="3308082" cy="509603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660" y="2212324"/>
            <a:ext cx="2275609" cy="27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94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7058" cy="326435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58" y="0"/>
            <a:ext cx="4796942" cy="359770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264354"/>
            <a:ext cx="2505527" cy="187914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59" y="3264354"/>
            <a:ext cx="4347057" cy="187914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5693" y="3220656"/>
            <a:ext cx="1557129" cy="2299484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2118360" y="211555"/>
            <a:ext cx="559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Effecten klimaatverandering Friesland</a:t>
            </a:r>
            <a:endParaRPr lang="nl-NL" sz="2400" b="1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10" y="2040576"/>
            <a:ext cx="2318690" cy="15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6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6800" y="416890"/>
            <a:ext cx="6637200" cy="691200"/>
          </a:xfrm>
        </p:spPr>
        <p:txBody>
          <a:bodyPr/>
          <a:lstStyle/>
          <a:p>
            <a:r>
              <a:rPr lang="nl-NL" dirty="0" smtClean="0"/>
              <a:t>Klimaatatlas: droogte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t="124" r="49930"/>
          <a:stretch/>
        </p:blipFill>
        <p:spPr>
          <a:xfrm>
            <a:off x="838200" y="1108090"/>
            <a:ext cx="7200900" cy="403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3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2650" y="413650"/>
            <a:ext cx="7290000" cy="691200"/>
          </a:xfrm>
        </p:spPr>
        <p:txBody>
          <a:bodyPr/>
          <a:lstStyle/>
          <a:p>
            <a:r>
              <a:rPr lang="nl-NL" dirty="0" smtClean="0"/>
              <a:t>Klimaatatlas: Wateroverlast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t="124" r="50208"/>
          <a:stretch/>
        </p:blipFill>
        <p:spPr>
          <a:xfrm>
            <a:off x="1000800" y="1098980"/>
            <a:ext cx="7169150" cy="40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25707" y="153590"/>
            <a:ext cx="7290000" cy="691200"/>
          </a:xfrm>
        </p:spPr>
        <p:txBody>
          <a:bodyPr/>
          <a:lstStyle/>
          <a:p>
            <a:r>
              <a:rPr lang="nl-NL" dirty="0" smtClean="0"/>
              <a:t>De zoetwaterbel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5143" y="2204600"/>
            <a:ext cx="7887600" cy="3595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 smtClean="0"/>
              <a:t>In: </a:t>
            </a:r>
          </a:p>
          <a:p>
            <a:r>
              <a:rPr lang="nl-NL" dirty="0" smtClean="0"/>
              <a:t>Neerslag: +/-</a:t>
            </a:r>
          </a:p>
          <a:p>
            <a:r>
              <a:rPr lang="nl-NL" dirty="0" smtClean="0"/>
              <a:t>Aanvoer: </a:t>
            </a:r>
            <a:r>
              <a:rPr lang="nl-NL" b="1" u="sng" dirty="0" smtClean="0"/>
              <a:t>geen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b="1" dirty="0" smtClean="0"/>
              <a:t>Uit: </a:t>
            </a:r>
          </a:p>
          <a:p>
            <a:r>
              <a:rPr lang="nl-NL" dirty="0" smtClean="0"/>
              <a:t>Verdamping: ++</a:t>
            </a:r>
          </a:p>
          <a:p>
            <a:r>
              <a:rPr lang="nl-NL" dirty="0" smtClean="0"/>
              <a:t>Afvoer: +/-</a:t>
            </a:r>
          </a:p>
          <a:p>
            <a:r>
              <a:rPr lang="nl-NL" dirty="0" smtClean="0"/>
              <a:t>Wegzijging naar zee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756" y="-49443"/>
            <a:ext cx="6665244" cy="519294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431" y="1878806"/>
            <a:ext cx="1840624" cy="2697901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505073" cy="18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9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2276645" y="450000"/>
            <a:ext cx="7290000" cy="691200"/>
          </a:xfrm>
        </p:spPr>
        <p:txBody>
          <a:bodyPr/>
          <a:lstStyle/>
          <a:p>
            <a:r>
              <a:rPr lang="nl-NL" dirty="0" smtClean="0"/>
              <a:t>Hoge gebieden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" y="1648408"/>
            <a:ext cx="9145589" cy="34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1681" y="404449"/>
            <a:ext cx="7290000" cy="691200"/>
          </a:xfrm>
        </p:spPr>
        <p:txBody>
          <a:bodyPr/>
          <a:lstStyle/>
          <a:p>
            <a:r>
              <a:rPr lang="nl-NL" dirty="0" smtClean="0"/>
              <a:t>Hoogteverschil in de polder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205" t="28609" r="49931" b="4634"/>
          <a:stretch/>
        </p:blipFill>
        <p:spPr>
          <a:xfrm>
            <a:off x="0" y="1700467"/>
            <a:ext cx="9144000" cy="34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6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ank.potx" id="{A0DCF6DE-E36E-435D-8287-62B04BFC7F2E}" vid="{F5120B70-48DB-4507-A2D8-3359288AB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113</TotalTime>
  <Words>70</Words>
  <Application>Microsoft Office PowerPoint</Application>
  <PresentationFormat>Diavoorstelling (16:9)</PresentationFormat>
  <Paragraphs>26</Paragraphs>
  <Slides>12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Office-thema</vt:lpstr>
      <vt:lpstr>Waterbeheer en klimaat op ameland</vt:lpstr>
      <vt:lpstr>Wat is nu eigenlijk het probleem?</vt:lpstr>
      <vt:lpstr>KLimaatverandering?</vt:lpstr>
      <vt:lpstr>PowerPoint-presentatie</vt:lpstr>
      <vt:lpstr>Klimaatatlas: droogte</vt:lpstr>
      <vt:lpstr>Klimaatatlas: Wateroverlast</vt:lpstr>
      <vt:lpstr>De zoetwaterbel</vt:lpstr>
      <vt:lpstr>Hoge gebieden</vt:lpstr>
      <vt:lpstr>Hoogteverschil in de polder</vt:lpstr>
      <vt:lpstr>Legger </vt:lpstr>
      <vt:lpstr>luchtfoto</vt:lpstr>
      <vt:lpstr>PowerPoint-presentatie</vt:lpstr>
    </vt:vector>
  </TitlesOfParts>
  <Company>Wetterskip Fryslân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Hielke Hijlkema</dc:creator>
  <cp:lastModifiedBy>Hielke Hijlkema</cp:lastModifiedBy>
  <cp:revision>16</cp:revision>
  <cp:lastPrinted>2019-05-07T15:19:22Z</cp:lastPrinted>
  <dcterms:created xsi:type="dcterms:W3CDTF">2019-05-07T13:25:18Z</dcterms:created>
  <dcterms:modified xsi:type="dcterms:W3CDTF">2019-05-07T15:19:27Z</dcterms:modified>
</cp:coreProperties>
</file>